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62" r:id="rId4"/>
    <p:sldId id="265" r:id="rId5"/>
    <p:sldId id="266" r:id="rId6"/>
    <p:sldId id="263" r:id="rId7"/>
    <p:sldId id="258" r:id="rId8"/>
    <p:sldId id="259" r:id="rId9"/>
    <p:sldId id="260" r:id="rId10"/>
    <p:sldId id="267" r:id="rId11"/>
    <p:sldId id="268" r:id="rId12"/>
    <p:sldId id="269" r:id="rId13"/>
    <p:sldId id="271" r:id="rId14"/>
    <p:sldId id="285" r:id="rId15"/>
    <p:sldId id="286" r:id="rId16"/>
    <p:sldId id="287" r:id="rId17"/>
    <p:sldId id="288" r:id="rId18"/>
    <p:sldId id="289" r:id="rId19"/>
    <p:sldId id="290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1330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164B9-F4F6-419F-94E7-4C99811C71FD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50AE3A1-28CA-49DA-9091-DAB3176B5E55}">
      <dgm:prSet/>
      <dgm:spPr/>
      <dgm:t>
        <a:bodyPr/>
        <a:lstStyle/>
        <a:p>
          <a:pPr rtl="0"/>
          <a:r>
            <a:rPr lang="en-US" i="1" dirty="0" smtClean="0"/>
            <a:t>Building Connections</a:t>
          </a:r>
          <a:endParaRPr lang="en-US" dirty="0"/>
        </a:p>
      </dgm:t>
    </dgm:pt>
    <dgm:pt modelId="{70E0B465-52B9-48A1-AE7B-0870C32590EA}" type="parTrans" cxnId="{B882AC99-0369-42EF-A57E-56745B64EBC0}">
      <dgm:prSet/>
      <dgm:spPr/>
      <dgm:t>
        <a:bodyPr/>
        <a:lstStyle/>
        <a:p>
          <a:endParaRPr lang="en-US"/>
        </a:p>
      </dgm:t>
    </dgm:pt>
    <dgm:pt modelId="{D5574774-0CEB-4267-A3E0-1FD2214B1487}" type="sibTrans" cxnId="{B882AC99-0369-42EF-A57E-56745B64EBC0}">
      <dgm:prSet/>
      <dgm:spPr/>
      <dgm:t>
        <a:bodyPr/>
        <a:lstStyle/>
        <a:p>
          <a:endParaRPr lang="en-US"/>
        </a:p>
      </dgm:t>
    </dgm:pt>
    <dgm:pt modelId="{C9A486C3-92FF-449A-A17F-3413657869AC}">
      <dgm:prSet/>
      <dgm:spPr/>
      <dgm:t>
        <a:bodyPr/>
        <a:lstStyle/>
        <a:p>
          <a:pPr rtl="0"/>
          <a:r>
            <a:rPr lang="en-US" i="1" dirty="0" smtClean="0"/>
            <a:t>Broadening Horizons</a:t>
          </a:r>
          <a:endParaRPr lang="en-US" dirty="0"/>
        </a:p>
      </dgm:t>
    </dgm:pt>
    <dgm:pt modelId="{6CE1BB09-72FA-4499-97ED-46082010C705}" type="parTrans" cxnId="{D65B9026-D79E-4C73-8EAA-BF6F97F09D41}">
      <dgm:prSet/>
      <dgm:spPr/>
      <dgm:t>
        <a:bodyPr/>
        <a:lstStyle/>
        <a:p>
          <a:endParaRPr lang="en-US"/>
        </a:p>
      </dgm:t>
    </dgm:pt>
    <dgm:pt modelId="{45A0B183-8935-43A8-BFC0-35BAEFFA5AAD}" type="sibTrans" cxnId="{D65B9026-D79E-4C73-8EAA-BF6F97F09D41}">
      <dgm:prSet/>
      <dgm:spPr/>
      <dgm:t>
        <a:bodyPr/>
        <a:lstStyle/>
        <a:p>
          <a:endParaRPr lang="en-US"/>
        </a:p>
      </dgm:t>
    </dgm:pt>
    <dgm:pt modelId="{F34F9676-7D5E-4645-B1C5-3B857534BD19}">
      <dgm:prSet/>
      <dgm:spPr/>
      <dgm:t>
        <a:bodyPr/>
        <a:lstStyle/>
        <a:p>
          <a:pPr rtl="0"/>
          <a:r>
            <a:rPr lang="en-US" i="1" dirty="0" smtClean="0"/>
            <a:t>Strengthening Community</a:t>
          </a:r>
          <a:endParaRPr lang="en-US" dirty="0"/>
        </a:p>
      </dgm:t>
    </dgm:pt>
    <dgm:pt modelId="{109592CA-90B1-43BF-A02E-BBCBF6A45AAA}" type="parTrans" cxnId="{69F22263-482C-414D-95F6-E8C980B9CEF2}">
      <dgm:prSet/>
      <dgm:spPr/>
      <dgm:t>
        <a:bodyPr/>
        <a:lstStyle/>
        <a:p>
          <a:endParaRPr lang="en-US"/>
        </a:p>
      </dgm:t>
    </dgm:pt>
    <dgm:pt modelId="{9F3A8EBA-3307-44AE-AC85-AA505B51CE28}" type="sibTrans" cxnId="{69F22263-482C-414D-95F6-E8C980B9CEF2}">
      <dgm:prSet/>
      <dgm:spPr/>
      <dgm:t>
        <a:bodyPr/>
        <a:lstStyle/>
        <a:p>
          <a:endParaRPr lang="en-US"/>
        </a:p>
      </dgm:t>
    </dgm:pt>
    <dgm:pt modelId="{3619CBF9-4A25-40F6-B86A-58A9120F53AB}" type="pres">
      <dgm:prSet presAssocID="{4FA164B9-F4F6-419F-94E7-4C99811C71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89DE5-D864-4C9A-BB61-DD4C2FBCB2FD}" type="pres">
      <dgm:prSet presAssocID="{850AE3A1-28CA-49DA-9091-DAB3176B5E55}" presName="circ1" presStyleLbl="vennNode1" presStyleIdx="0" presStyleCnt="3"/>
      <dgm:spPr/>
      <dgm:t>
        <a:bodyPr/>
        <a:lstStyle/>
        <a:p>
          <a:endParaRPr lang="en-US"/>
        </a:p>
      </dgm:t>
    </dgm:pt>
    <dgm:pt modelId="{D14211DF-2743-4A10-AB82-D5FBB307EEDC}" type="pres">
      <dgm:prSet presAssocID="{850AE3A1-28CA-49DA-9091-DAB3176B5E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99DF4-0442-4AFB-BC33-136858C296F8}" type="pres">
      <dgm:prSet presAssocID="{C9A486C3-92FF-449A-A17F-3413657869AC}" presName="circ2" presStyleLbl="vennNode1" presStyleIdx="1" presStyleCnt="3"/>
      <dgm:spPr/>
      <dgm:t>
        <a:bodyPr/>
        <a:lstStyle/>
        <a:p>
          <a:endParaRPr lang="en-US"/>
        </a:p>
      </dgm:t>
    </dgm:pt>
    <dgm:pt modelId="{C3159460-2D0D-48AF-ACFE-423C11C166CB}" type="pres">
      <dgm:prSet presAssocID="{C9A486C3-92FF-449A-A17F-3413657869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255A-FDE2-4C40-A243-8D372EE0C6EC}" type="pres">
      <dgm:prSet presAssocID="{F34F9676-7D5E-4645-B1C5-3B857534BD19}" presName="circ3" presStyleLbl="vennNode1" presStyleIdx="2" presStyleCnt="3"/>
      <dgm:spPr/>
      <dgm:t>
        <a:bodyPr/>
        <a:lstStyle/>
        <a:p>
          <a:endParaRPr lang="en-US"/>
        </a:p>
      </dgm:t>
    </dgm:pt>
    <dgm:pt modelId="{4C120926-4161-4454-9E0C-46B6785C77DC}" type="pres">
      <dgm:prSet presAssocID="{F34F9676-7D5E-4645-B1C5-3B857534BD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7BEB7-0665-4F04-BD67-1CCF5EC181A0}" type="presOf" srcId="{F34F9676-7D5E-4645-B1C5-3B857534BD19}" destId="{A003255A-FDE2-4C40-A243-8D372EE0C6EC}" srcOrd="0" destOrd="0" presId="urn:microsoft.com/office/officeart/2005/8/layout/venn1"/>
    <dgm:cxn modelId="{F454DFAB-801D-4202-94A5-8CB301696768}" type="presOf" srcId="{850AE3A1-28CA-49DA-9091-DAB3176B5E55}" destId="{D14211DF-2743-4A10-AB82-D5FBB307EEDC}" srcOrd="1" destOrd="0" presId="urn:microsoft.com/office/officeart/2005/8/layout/venn1"/>
    <dgm:cxn modelId="{D560835B-15B5-4599-AF33-F057AC448F2D}" type="presOf" srcId="{C9A486C3-92FF-449A-A17F-3413657869AC}" destId="{C3159460-2D0D-48AF-ACFE-423C11C166CB}" srcOrd="1" destOrd="0" presId="urn:microsoft.com/office/officeart/2005/8/layout/venn1"/>
    <dgm:cxn modelId="{75887E3A-A600-4C4C-844B-02611DD6BFB8}" type="presOf" srcId="{F34F9676-7D5E-4645-B1C5-3B857534BD19}" destId="{4C120926-4161-4454-9E0C-46B6785C77DC}" srcOrd="1" destOrd="0" presId="urn:microsoft.com/office/officeart/2005/8/layout/venn1"/>
    <dgm:cxn modelId="{84D1F0BC-669A-438D-9038-BD24F274BEAC}" type="presOf" srcId="{C9A486C3-92FF-449A-A17F-3413657869AC}" destId="{48499DF4-0442-4AFB-BC33-136858C296F8}" srcOrd="0" destOrd="0" presId="urn:microsoft.com/office/officeart/2005/8/layout/venn1"/>
    <dgm:cxn modelId="{911FC480-4790-44D5-8958-C3DE88111F82}" type="presOf" srcId="{4FA164B9-F4F6-419F-94E7-4C99811C71FD}" destId="{3619CBF9-4A25-40F6-B86A-58A9120F53AB}" srcOrd="0" destOrd="0" presId="urn:microsoft.com/office/officeart/2005/8/layout/venn1"/>
    <dgm:cxn modelId="{80C4316A-B124-420F-A47E-262BB0B34264}" type="presOf" srcId="{850AE3A1-28CA-49DA-9091-DAB3176B5E55}" destId="{E6889DE5-D864-4C9A-BB61-DD4C2FBCB2FD}" srcOrd="0" destOrd="0" presId="urn:microsoft.com/office/officeart/2005/8/layout/venn1"/>
    <dgm:cxn modelId="{D65B9026-D79E-4C73-8EAA-BF6F97F09D41}" srcId="{4FA164B9-F4F6-419F-94E7-4C99811C71FD}" destId="{C9A486C3-92FF-449A-A17F-3413657869AC}" srcOrd="1" destOrd="0" parTransId="{6CE1BB09-72FA-4499-97ED-46082010C705}" sibTransId="{45A0B183-8935-43A8-BFC0-35BAEFFA5AAD}"/>
    <dgm:cxn modelId="{B882AC99-0369-42EF-A57E-56745B64EBC0}" srcId="{4FA164B9-F4F6-419F-94E7-4C99811C71FD}" destId="{850AE3A1-28CA-49DA-9091-DAB3176B5E55}" srcOrd="0" destOrd="0" parTransId="{70E0B465-52B9-48A1-AE7B-0870C32590EA}" sibTransId="{D5574774-0CEB-4267-A3E0-1FD2214B1487}"/>
    <dgm:cxn modelId="{69F22263-482C-414D-95F6-E8C980B9CEF2}" srcId="{4FA164B9-F4F6-419F-94E7-4C99811C71FD}" destId="{F34F9676-7D5E-4645-B1C5-3B857534BD19}" srcOrd="2" destOrd="0" parTransId="{109592CA-90B1-43BF-A02E-BBCBF6A45AAA}" sibTransId="{9F3A8EBA-3307-44AE-AC85-AA505B51CE28}"/>
    <dgm:cxn modelId="{455FE99C-727C-4E2E-9F93-FBCC8B69B692}" type="presParOf" srcId="{3619CBF9-4A25-40F6-B86A-58A9120F53AB}" destId="{E6889DE5-D864-4C9A-BB61-DD4C2FBCB2FD}" srcOrd="0" destOrd="0" presId="urn:microsoft.com/office/officeart/2005/8/layout/venn1"/>
    <dgm:cxn modelId="{DF011AB4-2AAA-4FD0-A1A1-F8485D6FBD3C}" type="presParOf" srcId="{3619CBF9-4A25-40F6-B86A-58A9120F53AB}" destId="{D14211DF-2743-4A10-AB82-D5FBB307EEDC}" srcOrd="1" destOrd="0" presId="urn:microsoft.com/office/officeart/2005/8/layout/venn1"/>
    <dgm:cxn modelId="{38F6EDDC-5BBD-4B12-BFEA-90B30C18E4A0}" type="presParOf" srcId="{3619CBF9-4A25-40F6-B86A-58A9120F53AB}" destId="{48499DF4-0442-4AFB-BC33-136858C296F8}" srcOrd="2" destOrd="0" presId="urn:microsoft.com/office/officeart/2005/8/layout/venn1"/>
    <dgm:cxn modelId="{E227BE2E-62BB-4D45-955E-E12A288FC20F}" type="presParOf" srcId="{3619CBF9-4A25-40F6-B86A-58A9120F53AB}" destId="{C3159460-2D0D-48AF-ACFE-423C11C166CB}" srcOrd="3" destOrd="0" presId="urn:microsoft.com/office/officeart/2005/8/layout/venn1"/>
    <dgm:cxn modelId="{98E0AFBC-FC5A-40BA-9657-6CCF142AAB16}" type="presParOf" srcId="{3619CBF9-4A25-40F6-B86A-58A9120F53AB}" destId="{A003255A-FDE2-4C40-A243-8D372EE0C6EC}" srcOrd="4" destOrd="0" presId="urn:microsoft.com/office/officeart/2005/8/layout/venn1"/>
    <dgm:cxn modelId="{7AD38480-559A-4C5D-A0C3-389FB1FC0E04}" type="presParOf" srcId="{3619CBF9-4A25-40F6-B86A-58A9120F53AB}" destId="{4C120926-4161-4454-9E0C-46B6785C77DC}" srcOrd="5" destOrd="0" presId="urn:microsoft.com/office/officeart/2005/8/layout/venn1"/>
  </dgm:cxnLst>
  <dgm:bg/>
  <dgm:whole>
    <a:ln w="9525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BF2B3E-E680-456D-B89E-E194234B70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037BAE-D9EE-4260-B60F-490F2D39F758}" type="datetimeFigureOut">
              <a:rPr lang="en-US" smtClean="0"/>
              <a:pPr/>
              <a:t>9/11/2014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melo@sailsinc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melo@sailsinc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Painless Public Relations for a Strong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advertise, who to reach, how to do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You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where they go</a:t>
            </a:r>
          </a:p>
          <a:p>
            <a:pPr lvl="1"/>
            <a:r>
              <a:rPr lang="en-US" dirty="0" smtClean="0"/>
              <a:t>Soccer field</a:t>
            </a:r>
          </a:p>
          <a:p>
            <a:pPr lvl="1"/>
            <a:r>
              <a:rPr lang="en-US" dirty="0" smtClean="0"/>
              <a:t>Carnival</a:t>
            </a:r>
          </a:p>
          <a:p>
            <a:pPr lvl="1"/>
            <a:r>
              <a:rPr lang="en-US" dirty="0" smtClean="0"/>
              <a:t>Festivals and other social gatherings</a:t>
            </a:r>
          </a:p>
          <a:p>
            <a:pPr lvl="1"/>
            <a:r>
              <a:rPr lang="en-US" dirty="0" smtClean="0"/>
              <a:t>The dump</a:t>
            </a:r>
          </a:p>
          <a:p>
            <a:pPr lvl="1"/>
            <a:r>
              <a:rPr lang="en-US" dirty="0" smtClean="0"/>
              <a:t>School, preschool</a:t>
            </a:r>
          </a:p>
          <a:p>
            <a:pPr lvl="1"/>
            <a:r>
              <a:rPr lang="en-US" dirty="0" smtClean="0"/>
              <a:t>Any and all “social” networking sites –(NOT a virtual activity!)</a:t>
            </a:r>
          </a:p>
          <a:p>
            <a:pPr lvl="1"/>
            <a:endParaRPr lang="en-US" dirty="0"/>
          </a:p>
          <a:p>
            <a:r>
              <a:rPr lang="en-US" dirty="0" smtClean="0"/>
              <a:t>Virality</a:t>
            </a:r>
          </a:p>
          <a:p>
            <a:pPr lvl="1"/>
            <a:r>
              <a:rPr lang="en-US" dirty="0" smtClean="0"/>
              <a:t>Start a “buzz”</a:t>
            </a:r>
          </a:p>
          <a:p>
            <a:pPr lvl="1"/>
            <a:r>
              <a:rPr lang="en-US" dirty="0" smtClean="0"/>
              <a:t>Get your patrons talking to your non-patrons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2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Time, Place, and Prime 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and Events </a:t>
            </a:r>
          </a:p>
          <a:p>
            <a:pPr lvl="1"/>
            <a:r>
              <a:rPr lang="en-US" dirty="0" smtClean="0"/>
              <a:t>At least 1 circulation period</a:t>
            </a:r>
          </a:p>
          <a:p>
            <a:pPr lvl="1"/>
            <a:r>
              <a:rPr lang="en-US" dirty="0" smtClean="0"/>
              <a:t>The bigger the event, the more notice</a:t>
            </a:r>
          </a:p>
          <a:p>
            <a:pPr lvl="1"/>
            <a:r>
              <a:rPr lang="en-US" dirty="0" smtClean="0"/>
              <a:t>Give customers time to notice</a:t>
            </a:r>
          </a:p>
          <a:p>
            <a:endParaRPr lang="en-US" dirty="0" smtClean="0"/>
          </a:p>
          <a:p>
            <a:r>
              <a:rPr lang="en-US" dirty="0" smtClean="0"/>
              <a:t>Library Services and Products: “Key” moments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National Library Week, library card drives, </a:t>
            </a:r>
            <a:br>
              <a:rPr lang="en-US" dirty="0" smtClean="0"/>
            </a:br>
            <a:r>
              <a:rPr lang="en-US" dirty="0" smtClean="0"/>
              <a:t>	Teen Read Week, library “anniversaries”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Local/Town Anniversaries</a:t>
            </a:r>
          </a:p>
          <a:p>
            <a:endParaRPr lang="en-US" dirty="0"/>
          </a:p>
          <a:p>
            <a:r>
              <a:rPr lang="en-US" dirty="0" smtClean="0"/>
              <a:t>Prime Real Estate – Find it and use it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85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in the plan:</a:t>
            </a:r>
          </a:p>
          <a:p>
            <a:pPr lvl="1"/>
            <a:r>
              <a:rPr lang="en-US" dirty="0" smtClean="0"/>
              <a:t>Who do you want to target?</a:t>
            </a:r>
          </a:p>
          <a:p>
            <a:pPr lvl="1"/>
            <a:r>
              <a:rPr lang="en-US" dirty="0" smtClean="0"/>
              <a:t>Where are they, where will they be?</a:t>
            </a:r>
          </a:p>
          <a:p>
            <a:pPr lvl="1"/>
            <a:r>
              <a:rPr lang="en-US" dirty="0" smtClean="0"/>
              <a:t>What are their values, and how will you maximize that knowledge?</a:t>
            </a:r>
          </a:p>
          <a:p>
            <a:pPr lvl="1"/>
            <a:r>
              <a:rPr lang="en-US" dirty="0" smtClean="0"/>
              <a:t>How can you get on their radar? </a:t>
            </a:r>
          </a:p>
          <a:p>
            <a:pPr lvl="1"/>
            <a:endParaRPr lang="en-US" dirty="0"/>
          </a:p>
          <a:p>
            <a:r>
              <a:rPr lang="en-US" dirty="0" smtClean="0"/>
              <a:t>Leverage your resources</a:t>
            </a:r>
          </a:p>
          <a:p>
            <a:pPr lvl="1"/>
            <a:r>
              <a:rPr lang="en-US" dirty="0" smtClean="0"/>
              <a:t>Patrons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Trustees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9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 Blitz in 4 easy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Olivia Melo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Director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Lakeville Free Public Library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Lakeville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3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blank press release saved in your documents with organization info.</a:t>
            </a:r>
          </a:p>
          <a:p>
            <a:r>
              <a:rPr lang="en-US" dirty="0"/>
              <a:t>Fill in the information as it applies to your program, remembering the 3 W’s</a:t>
            </a:r>
          </a:p>
          <a:p>
            <a:pPr lvl="2"/>
            <a:r>
              <a:rPr lang="en-US" dirty="0"/>
              <a:t>WHEN</a:t>
            </a:r>
          </a:p>
          <a:p>
            <a:pPr lvl="2"/>
            <a:r>
              <a:rPr lang="en-US" dirty="0"/>
              <a:t>WHO</a:t>
            </a:r>
          </a:p>
          <a:p>
            <a:pPr lvl="2"/>
            <a:r>
              <a:rPr lang="en-US" dirty="0"/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36136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Blank PR Form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1200" b="1"/>
              <a:t>Lakeville Public Library</a:t>
            </a:r>
          </a:p>
          <a:p>
            <a:pPr algn="ctr">
              <a:buFontTx/>
              <a:buNone/>
            </a:pPr>
            <a:r>
              <a:rPr lang="en-US" sz="1200" b="1"/>
              <a:t>4 Precinct St.</a:t>
            </a:r>
          </a:p>
          <a:p>
            <a:pPr algn="ctr">
              <a:buFontTx/>
              <a:buNone/>
            </a:pPr>
            <a:r>
              <a:rPr lang="en-US" sz="1200" b="1"/>
              <a:t>Lakeville, MA 02347</a:t>
            </a:r>
          </a:p>
          <a:p>
            <a:pPr algn="ctr">
              <a:buFontTx/>
              <a:buNone/>
            </a:pPr>
            <a:r>
              <a:rPr lang="en-US" sz="1200" b="1"/>
              <a:t>508-947-9028</a:t>
            </a:r>
          </a:p>
          <a:p>
            <a:pPr algn="ctr">
              <a:buFontTx/>
              <a:buNone/>
            </a:pPr>
            <a:endParaRPr lang="en-US" sz="1200" b="1"/>
          </a:p>
          <a:p>
            <a:pPr algn="ctr">
              <a:buFontTx/>
              <a:buNone/>
            </a:pPr>
            <a:endParaRPr lang="en-US" sz="1400"/>
          </a:p>
          <a:p>
            <a:pPr>
              <a:buFontTx/>
              <a:buNone/>
            </a:pPr>
            <a:r>
              <a:rPr lang="en-US" sz="1400"/>
              <a:t>DATE:    </a:t>
            </a:r>
          </a:p>
          <a:p>
            <a:pPr>
              <a:buFontTx/>
              <a:buNone/>
            </a:pPr>
            <a:endParaRPr lang="en-US" sz="1400" b="1" u="sng"/>
          </a:p>
          <a:p>
            <a:pPr>
              <a:buFontTx/>
              <a:buNone/>
            </a:pPr>
            <a:r>
              <a:rPr lang="en-US" sz="1400" b="1" u="sng"/>
              <a:t>For Immediate Release:</a:t>
            </a:r>
          </a:p>
          <a:p>
            <a:pPr>
              <a:buFontTx/>
              <a:buNone/>
            </a:pPr>
            <a:endParaRPr lang="en-US" sz="1400" i="1"/>
          </a:p>
          <a:p>
            <a:pPr>
              <a:buFontTx/>
              <a:buNone/>
            </a:pPr>
            <a:endParaRPr lang="en-US" sz="1800" i="1"/>
          </a:p>
          <a:p>
            <a:pPr>
              <a:buFontTx/>
              <a:buNone/>
            </a:pPr>
            <a:endParaRPr lang="en-US" sz="1800" i="1"/>
          </a:p>
          <a:p>
            <a:pPr>
              <a:buFontTx/>
              <a:buNone/>
            </a:pPr>
            <a:r>
              <a:rPr lang="en-US" sz="1400"/>
              <a:t>This program is FREE and open to all ages.  </a:t>
            </a:r>
          </a:p>
          <a:p>
            <a:pPr>
              <a:buFontTx/>
              <a:buNone/>
            </a:pPr>
            <a:r>
              <a:rPr lang="en-US" sz="1400"/>
              <a:t>If more information is needed regarding this program, please contact Library Director, Olivia Melo or email to </a:t>
            </a:r>
            <a:r>
              <a:rPr lang="en-US" sz="1400">
                <a:hlinkClick r:id="rId2"/>
              </a:rPr>
              <a:t>omelo@sailsinc.org</a:t>
            </a:r>
            <a:r>
              <a:rPr lang="en-US" sz="1400"/>
              <a:t>. </a:t>
            </a:r>
          </a:p>
          <a:p>
            <a:pPr>
              <a:buFontTx/>
              <a:buNone/>
            </a:pPr>
            <a:endParaRPr lang="en-US" sz="1400" b="1"/>
          </a:p>
          <a:p>
            <a:pPr>
              <a:buFontTx/>
              <a:buNone/>
            </a:pPr>
            <a:r>
              <a:rPr lang="en-US" sz="1200" b="1"/>
              <a:t>Library Hours:  Sun. closed, Mon. 12-8, Tues. 10-8, Wed. 10-6, Thurs. 10-8, Fri. closed &amp; Sat. 10-2</a:t>
            </a:r>
          </a:p>
        </p:txBody>
      </p:sp>
    </p:spTree>
    <p:extLst>
      <p:ext uri="{BB962C8B-B14F-4D97-AF65-F5344CB8AC3E}">
        <p14:creationId xmlns:p14="http://schemas.microsoft.com/office/powerpoint/2010/main" val="68961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PR Form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1200" b="1"/>
              <a:t>Lakeville Public Library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200" b="1"/>
              <a:t>4 Precinct St.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200" b="1"/>
              <a:t>Lakeville, MA 02347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200" b="1"/>
              <a:t>508-947-9028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200" b="1"/>
          </a:p>
          <a:p>
            <a:pPr algn="ctr"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DATE:  	November 1, 2011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u="sng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u="sng"/>
              <a:t>For Immediate Release:</a:t>
            </a:r>
            <a:endParaRPr lang="en-US" sz="14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i="1"/>
              <a:t>“Herbs &amp; their Legends”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Local herbalist Jim Norris will present a slide show at the Lakeville Library on Saturday, November 17th from 1-2 pm 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herbs and their legends.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Mr. Norris will discuss some of the stories and legends associated with certain herbs throughout his slide presentation.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Following the event, participants will tour the herb garden planted in the back of the library in memory of his late mother,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Evelyn D. Norris.  The garden’s four themes include Literary, Cooking, Historical and Fragrance.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This presentation is </a:t>
            </a:r>
            <a:r>
              <a:rPr lang="en-US" sz="1200" b="1"/>
              <a:t>FREE</a:t>
            </a:r>
            <a:r>
              <a:rPr lang="en-US" sz="1200"/>
              <a:t> and open to all ages.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If more information is needed regarding this program, please contact Library Director, Olivia Melo or email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hlinkClick r:id="rId2"/>
              </a:rPr>
              <a:t>omelo@sailsinc.org</a:t>
            </a:r>
            <a:r>
              <a:rPr lang="en-US" sz="120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Library Hours:  Sun. &amp; Mon. – Closed, Tues. 10-8, Wed. 10-6, Thurs. 10-8, Fri. 10-6 &amp; Sat. 10-2</a:t>
            </a:r>
          </a:p>
        </p:txBody>
      </p:sp>
    </p:spTree>
    <p:extLst>
      <p:ext uri="{BB962C8B-B14F-4D97-AF65-F5344CB8AC3E}">
        <p14:creationId xmlns:p14="http://schemas.microsoft.com/office/powerpoint/2010/main" val="190491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Email your Press Release to your local contacts at least 2 weeks in advance.</a:t>
            </a:r>
          </a:p>
          <a:p>
            <a:pPr lvl="2"/>
            <a:r>
              <a:rPr lang="en-US" sz="2000"/>
              <a:t>Most newspapers prefer electronic copy to simplify the process.</a:t>
            </a:r>
          </a:p>
          <a:p>
            <a:pPr lvl="2"/>
            <a:r>
              <a:rPr lang="en-US" sz="2000"/>
              <a:t>Contact your local papers and get the email for the person or office responsible for community events.</a:t>
            </a:r>
          </a:p>
          <a:p>
            <a:pPr lvl="2"/>
            <a:r>
              <a:rPr lang="en-US" sz="2000"/>
              <a:t>Keep a Media Contacts folder in your address book.</a:t>
            </a:r>
          </a:p>
          <a:p>
            <a:pPr lvl="2"/>
            <a:r>
              <a:rPr lang="en-US" sz="2000"/>
              <a:t>Always start the email with a “if there is room in your publication, we would appreciate your help in getting the word out on this event” type of salutation.</a:t>
            </a:r>
          </a:p>
          <a:p>
            <a:pPr lvl="2">
              <a:buFont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365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the program information to your online calendar, web page, newsletter, facebook.</a:t>
            </a:r>
          </a:p>
          <a:p>
            <a:pPr lvl="2"/>
            <a:r>
              <a:rPr lang="en-US"/>
              <a:t>Create a Facebook event.</a:t>
            </a:r>
          </a:p>
          <a:p>
            <a:pPr lvl="2"/>
            <a:r>
              <a:rPr lang="en-US"/>
              <a:t>Online calendars and Social Feeds.</a:t>
            </a:r>
          </a:p>
          <a:p>
            <a:pPr lvl="2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a flyer for bulletin boards, circulation desks, handout or bookmark to make available to the public.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dirty="0"/>
              <a:t>What to advertise, who to reach, how to do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620000" cy="32004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Nancy Sheehan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Head of Youth Services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Lucius Beebe Memorial Library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dirty="0" smtClean="0"/>
              <a:t>Furthering the vision and brand with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1148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Janet Stupak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Community Relations Coordinator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Springfield City Library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Springfield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/>
              <a:t>Springfield City Library</a:t>
            </a:r>
            <a:br>
              <a:rPr lang="en-US" sz="4800" dirty="0" smtClean="0"/>
            </a:br>
            <a:r>
              <a:rPr lang="en-US" sz="4800" i="1" dirty="0" smtClean="0"/>
              <a:t>Our Mission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Springfield City Library Strategic Plan 2011-2016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5D53E-417C-4648-A28F-D41FC25D186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Vision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905000"/>
            <a:ext cx="8305800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i="1" dirty="0" smtClean="0"/>
              <a:t>Working toward a brighter future for Springfield today-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eaLnBrk="1" hangingPunct="1">
              <a:defRPr/>
            </a:pPr>
            <a:r>
              <a:rPr lang="en-US" sz="2400" i="1" dirty="0" smtClean="0"/>
              <a:t>Celebrating community, culture and history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eaLnBrk="1" hangingPunct="1">
              <a:defRPr/>
            </a:pPr>
            <a:r>
              <a:rPr lang="en-US" sz="2400" i="1" dirty="0" smtClean="0"/>
              <a:t>Promoting success for Springfield residents in education, work and life</a:t>
            </a:r>
          </a:p>
        </p:txBody>
      </p:sp>
    </p:spTree>
    <p:extLst>
      <p:ext uri="{BB962C8B-B14F-4D97-AF65-F5344CB8AC3E}">
        <p14:creationId xmlns:p14="http://schemas.microsoft.com/office/powerpoint/2010/main" val="42858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 welcoming place for all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Responsive, quality customer service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A strong partner in the Springfield Community</a:t>
            </a:r>
          </a:p>
        </p:txBody>
      </p:sp>
    </p:spTree>
    <p:extLst>
      <p:ext uri="{BB962C8B-B14F-4D97-AF65-F5344CB8AC3E}">
        <p14:creationId xmlns:p14="http://schemas.microsoft.com/office/powerpoint/2010/main" val="27408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do we use a style guide?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To build strong public awareness of the many products and services we offer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To present a consistent and recognizable style in our communications and publications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To enable easy design of correspondence and publications that are uniform with our brand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It makes my job easier! </a:t>
            </a:r>
          </a:p>
        </p:txBody>
      </p:sp>
    </p:spTree>
    <p:extLst>
      <p:ext uri="{BB962C8B-B14F-4D97-AF65-F5344CB8AC3E}">
        <p14:creationId xmlns:p14="http://schemas.microsoft.com/office/powerpoint/2010/main" val="9382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Examples using our three color palettes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Primary – make up our library logos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Secondary – complement primary palette, for general usage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Youth color palette - for children’s and teens programs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1600" dirty="0" smtClean="0">
              <a:solidFill>
                <a:srgbClr val="000000"/>
              </a:solidFill>
              <a:latin typeface="TTE651CA18t00"/>
            </a:endParaRPr>
          </a:p>
        </p:txBody>
      </p:sp>
    </p:spTree>
    <p:extLst>
      <p:ext uri="{BB962C8B-B14F-4D97-AF65-F5344CB8AC3E}">
        <p14:creationId xmlns:p14="http://schemas.microsoft.com/office/powerpoint/2010/main" val="2131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Adult Programs…</a:t>
            </a:r>
          </a:p>
        </p:txBody>
      </p:sp>
      <p:pic>
        <p:nvPicPr>
          <p:cNvPr id="8195" name="Picture 11" descr="Tenn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10" descr="Tim Black auth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Additional Adult Programs </a:t>
            </a:r>
          </a:p>
        </p:txBody>
      </p:sp>
      <p:pic>
        <p:nvPicPr>
          <p:cNvPr id="9219" name="Picture 11" descr="Autism H M Wrksh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8" descr="Art from 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000" b="0" smtClean="0">
                <a:latin typeface="Freestyle Script" pitchFamily="66" charset="0"/>
              </a:rPr>
              <a:t>Teen Programs…</a:t>
            </a:r>
          </a:p>
        </p:txBody>
      </p:sp>
      <p:pic>
        <p:nvPicPr>
          <p:cNvPr id="10243" name="Picture 7" descr="AT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8" descr="Game Day for Te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000" b="0" smtClean="0">
                <a:latin typeface="Freestyle Script" pitchFamily="66" charset="0"/>
              </a:rPr>
              <a:t>Two More for Teens!</a:t>
            </a:r>
          </a:p>
        </p:txBody>
      </p:sp>
      <p:pic>
        <p:nvPicPr>
          <p:cNvPr id="11267" name="Picture 7" descr="Fear Factor Food Tee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Paint a Pot te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the Patron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Patron Values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Reading</a:t>
            </a:r>
          </a:p>
          <a:p>
            <a:pPr lvl="2"/>
            <a:r>
              <a:rPr lang="en-US" dirty="0" smtClean="0"/>
              <a:t>Books</a:t>
            </a:r>
          </a:p>
          <a:p>
            <a:pPr lvl="2"/>
            <a:r>
              <a:rPr lang="en-US" dirty="0" smtClean="0"/>
              <a:t>Magazines</a:t>
            </a:r>
          </a:p>
          <a:p>
            <a:pPr lvl="2"/>
            <a:r>
              <a:rPr lang="en-US" dirty="0" smtClean="0"/>
              <a:t>Online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“Third space”</a:t>
            </a:r>
          </a:p>
          <a:p>
            <a:pPr lvl="2"/>
            <a:r>
              <a:rPr lang="en-US" dirty="0" smtClean="0"/>
              <a:t>Wi-Fi</a:t>
            </a:r>
          </a:p>
          <a:p>
            <a:pPr lvl="2"/>
            <a:r>
              <a:rPr lang="en-US" dirty="0" smtClean="0"/>
              <a:t>Anonymity</a:t>
            </a:r>
          </a:p>
          <a:p>
            <a:pPr lvl="2"/>
            <a:r>
              <a:rPr lang="en-US" dirty="0" smtClean="0"/>
              <a:t>Ease of use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Attracting Children   </a:t>
            </a:r>
          </a:p>
        </p:txBody>
      </p:sp>
      <p:pic>
        <p:nvPicPr>
          <p:cNvPr id="12292" name="Picture 14" descr="puppet sh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8" descr="Prin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More for Children</a:t>
            </a:r>
          </a:p>
        </p:txBody>
      </p:sp>
      <p:pic>
        <p:nvPicPr>
          <p:cNvPr id="13315" name="Picture 12" descr="Armor B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14" descr="Halloween k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6" y="1736624"/>
            <a:ext cx="3237807" cy="4189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		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6461760" cy="685800"/>
          </a:xfrm>
        </p:spPr>
        <p:txBody>
          <a:bodyPr/>
          <a:lstStyle/>
          <a:p>
            <a:r>
              <a:rPr lang="en-US" dirty="0" smtClean="0"/>
              <a:t>Thank you for joining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Print </a:t>
            </a:r>
          </a:p>
          <a:p>
            <a:pPr lvl="1"/>
            <a:r>
              <a:rPr lang="en-US" dirty="0" smtClean="0"/>
              <a:t>Online </a:t>
            </a:r>
          </a:p>
          <a:p>
            <a:pPr lvl="1"/>
            <a:r>
              <a:rPr lang="en-US" dirty="0" smtClean="0"/>
              <a:t>Current events, relevant topics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Wi-Fi</a:t>
            </a:r>
          </a:p>
          <a:p>
            <a:pPr lvl="1"/>
            <a:r>
              <a:rPr lang="en-US" dirty="0" smtClean="0"/>
              <a:t>Computers and Laptops</a:t>
            </a:r>
          </a:p>
          <a:p>
            <a:pPr lvl="1"/>
            <a:r>
              <a:rPr lang="en-US" dirty="0" smtClean="0"/>
              <a:t>Printers:  Color?</a:t>
            </a:r>
          </a:p>
          <a:p>
            <a:pPr lvl="1"/>
            <a:r>
              <a:rPr lang="en-US" dirty="0" smtClean="0"/>
              <a:t>Copiers: Color?</a:t>
            </a:r>
          </a:p>
          <a:p>
            <a:pPr lvl="1"/>
            <a:r>
              <a:rPr lang="en-US" dirty="0" smtClean="0"/>
              <a:t>eBook readers</a:t>
            </a:r>
          </a:p>
          <a:p>
            <a:pPr lvl="1"/>
            <a:r>
              <a:rPr lang="en-US" dirty="0" smtClean="0"/>
              <a:t>Downloadable audio and e-books</a:t>
            </a:r>
          </a:p>
        </p:txBody>
      </p:sp>
    </p:spTree>
    <p:extLst>
      <p:ext uri="{BB962C8B-B14F-4D97-AF65-F5344CB8AC3E}">
        <p14:creationId xmlns:p14="http://schemas.microsoft.com/office/powerpoint/2010/main" val="25232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Readers’ Advisor</a:t>
            </a:r>
          </a:p>
          <a:p>
            <a:pPr lvl="1"/>
            <a:r>
              <a:rPr lang="en-US" dirty="0" smtClean="0"/>
              <a:t>Children’s Programs</a:t>
            </a:r>
          </a:p>
          <a:p>
            <a:pPr lvl="1"/>
            <a:r>
              <a:rPr lang="en-US" dirty="0" smtClean="0"/>
              <a:t>Museum Passes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YOU have to offer patrons that:</a:t>
            </a:r>
          </a:p>
          <a:p>
            <a:pPr lvl="1"/>
            <a:r>
              <a:rPr lang="en-US" dirty="0" smtClean="0"/>
              <a:t>Saves people time</a:t>
            </a:r>
          </a:p>
          <a:p>
            <a:pPr lvl="1"/>
            <a:r>
              <a:rPr lang="en-US" dirty="0" smtClean="0"/>
              <a:t>Saves people money</a:t>
            </a:r>
          </a:p>
          <a:p>
            <a:pPr lvl="1"/>
            <a:r>
              <a:rPr lang="en-US" dirty="0" smtClean="0"/>
              <a:t>Contributes to their quality of life</a:t>
            </a:r>
          </a:p>
          <a:p>
            <a:pPr lvl="1"/>
            <a:endParaRPr lang="en-US" dirty="0"/>
          </a:p>
          <a:p>
            <a:r>
              <a:rPr lang="en-US" dirty="0" smtClean="0"/>
              <a:t>For every patron who asks, there is another dozen who doesn’t – and would like to know.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Publicize the Obvious and the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Relevant</a:t>
            </a:r>
          </a:p>
          <a:p>
            <a:pPr lvl="1"/>
            <a:r>
              <a:rPr lang="en-US" dirty="0" smtClean="0"/>
              <a:t>Health Insurance</a:t>
            </a:r>
          </a:p>
          <a:p>
            <a:pPr lvl="1"/>
            <a:r>
              <a:rPr lang="en-US" dirty="0" smtClean="0"/>
              <a:t>Job Search</a:t>
            </a:r>
          </a:p>
          <a:p>
            <a:pPr lvl="1"/>
            <a:r>
              <a:rPr lang="en-US" dirty="0" smtClean="0"/>
              <a:t>Starting a Business</a:t>
            </a:r>
          </a:p>
          <a:p>
            <a:pPr lvl="1"/>
            <a:r>
              <a:rPr lang="en-US" dirty="0" smtClean="0"/>
              <a:t>Financial Aid </a:t>
            </a:r>
          </a:p>
          <a:p>
            <a:pPr lvl="1"/>
            <a:r>
              <a:rPr lang="en-US" dirty="0" smtClean="0"/>
              <a:t>College Information</a:t>
            </a:r>
          </a:p>
          <a:p>
            <a:pPr lvl="1"/>
            <a:r>
              <a:rPr lang="en-US" dirty="0" smtClean="0"/>
              <a:t>Test Prep</a:t>
            </a:r>
          </a:p>
          <a:p>
            <a:pPr lvl="1"/>
            <a:r>
              <a:rPr lang="en-US" dirty="0" smtClean="0"/>
              <a:t>Physician Search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topic you have information on!</a:t>
            </a:r>
          </a:p>
          <a:p>
            <a:pPr lvl="1"/>
            <a:endParaRPr lang="en-US" dirty="0"/>
          </a:p>
          <a:p>
            <a:r>
              <a:rPr lang="en-US" dirty="0" smtClean="0"/>
              <a:t>The Obvious:  Library programs, hours, collections, story times, operational policies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Audience and Target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Borrowers</a:t>
            </a:r>
          </a:p>
          <a:p>
            <a:r>
              <a:rPr lang="en-US" dirty="0" smtClean="0"/>
              <a:t>Computer Users</a:t>
            </a:r>
          </a:p>
          <a:p>
            <a:r>
              <a:rPr lang="en-US" dirty="0" smtClean="0"/>
              <a:t>Story Time Moms</a:t>
            </a:r>
          </a:p>
          <a:p>
            <a:r>
              <a:rPr lang="en-US" dirty="0" smtClean="0"/>
              <a:t>Seniors</a:t>
            </a:r>
          </a:p>
          <a:p>
            <a:r>
              <a:rPr lang="en-US" dirty="0" smtClean="0"/>
              <a:t>Young Adults/Students</a:t>
            </a:r>
          </a:p>
          <a:p>
            <a:r>
              <a:rPr lang="en-US" dirty="0" smtClean="0"/>
              <a:t>Men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Your Customers </a:t>
            </a:r>
            <a:r>
              <a:rPr lang="en-US" u="sng" dirty="0" smtClean="0"/>
              <a:t>Now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Borrowers:  in the library, at home, at work</a:t>
            </a:r>
          </a:p>
          <a:p>
            <a:r>
              <a:rPr lang="en-US" dirty="0" smtClean="0"/>
              <a:t>Computer Users: on the computer, online</a:t>
            </a:r>
          </a:p>
          <a:p>
            <a:r>
              <a:rPr lang="en-US" dirty="0" smtClean="0"/>
              <a:t>Story Time Moms: in story time, at home, in car</a:t>
            </a:r>
          </a:p>
          <a:p>
            <a:r>
              <a:rPr lang="en-US" dirty="0" smtClean="0"/>
              <a:t>Senior Readers: in the library, at home, social centers</a:t>
            </a:r>
          </a:p>
          <a:p>
            <a:r>
              <a:rPr lang="en-US" dirty="0" smtClean="0"/>
              <a:t>Young Adults: school, with friends, socializing</a:t>
            </a:r>
          </a:p>
          <a:p>
            <a:r>
              <a:rPr lang="en-US" dirty="0" smtClean="0"/>
              <a:t>Students: at school, social centers, online</a:t>
            </a:r>
          </a:p>
          <a:p>
            <a:r>
              <a:rPr lang="en-US" dirty="0" smtClean="0"/>
              <a:t>Men: at work, on the field, at home, in car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Reach Them---CHEAP!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Borrowers:  In-house publicity (fliers, bookmarks)</a:t>
            </a:r>
          </a:p>
          <a:p>
            <a:r>
              <a:rPr lang="en-US" dirty="0" smtClean="0"/>
              <a:t>Computer Users: Facebook, Twitter, e-newsletters</a:t>
            </a:r>
          </a:p>
          <a:p>
            <a:r>
              <a:rPr lang="en-US" dirty="0" smtClean="0"/>
              <a:t>Story Time Moms: Twitter, Facebook, cable access, newspapers, Patch</a:t>
            </a:r>
          </a:p>
          <a:p>
            <a:r>
              <a:rPr lang="en-US" dirty="0" smtClean="0"/>
              <a:t>Seniors: in-house fliers, senior centers, Twitter, REI</a:t>
            </a:r>
          </a:p>
          <a:p>
            <a:r>
              <a:rPr lang="en-US" dirty="0" smtClean="0"/>
              <a:t>Young Adults:  Facebook, Tumblr, school announcements, parents</a:t>
            </a:r>
          </a:p>
          <a:p>
            <a:r>
              <a:rPr lang="en-US" dirty="0" smtClean="0"/>
              <a:t>Students: Facebook, Tumblr, electronic newsletters to schools</a:t>
            </a:r>
          </a:p>
          <a:p>
            <a:r>
              <a:rPr lang="en-US" dirty="0" smtClean="0"/>
              <a:t>Men: Wives, online, sports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276</TotalTime>
  <Words>941</Words>
  <Application>Microsoft Office PowerPoint</Application>
  <PresentationFormat>On-screen Show (4:3)</PresentationFormat>
  <Paragraphs>225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Comic Sans MS</vt:lpstr>
      <vt:lpstr>Freestyle Script</vt:lpstr>
      <vt:lpstr>TTE651CA18t00</vt:lpstr>
      <vt:lpstr>Wingdings</vt:lpstr>
      <vt:lpstr>Adjacency</vt:lpstr>
      <vt:lpstr>Painless Public Relations for a Strong Future</vt:lpstr>
      <vt:lpstr>What to advertise, who to reach, how to do it.</vt:lpstr>
      <vt:lpstr>It’s All About the Patron</vt:lpstr>
      <vt:lpstr>Patron Values</vt:lpstr>
      <vt:lpstr>Patron Values</vt:lpstr>
      <vt:lpstr>Publicize the Obvious and the Relevant</vt:lpstr>
      <vt:lpstr>Know Your Audience and Target Them</vt:lpstr>
      <vt:lpstr>Where Are Your Customers Now? </vt:lpstr>
      <vt:lpstr>How to Reach Them---CHEAP!</vt:lpstr>
      <vt:lpstr>The People You Don’t Know</vt:lpstr>
      <vt:lpstr>Time, Place, and Prime Real Estate</vt:lpstr>
      <vt:lpstr>Conclusion</vt:lpstr>
      <vt:lpstr>The Media Blitz in 4 easy steps </vt:lpstr>
      <vt:lpstr>Step 1</vt:lpstr>
      <vt:lpstr>Sample of Blank PR Form</vt:lpstr>
      <vt:lpstr>Completed PR Form</vt:lpstr>
      <vt:lpstr>Step 2</vt:lpstr>
      <vt:lpstr>Step 3</vt:lpstr>
      <vt:lpstr>Step 4</vt:lpstr>
      <vt:lpstr>Furthering the vision and brand with PR</vt:lpstr>
      <vt:lpstr>Springfield City Library Our Mission</vt:lpstr>
      <vt:lpstr>Vision</vt:lpstr>
      <vt:lpstr>Values</vt:lpstr>
      <vt:lpstr>Why do we use a style guide?</vt:lpstr>
      <vt:lpstr>Examples using our three color palettes</vt:lpstr>
      <vt:lpstr>Adult Programs…</vt:lpstr>
      <vt:lpstr>Additional Adult Programs </vt:lpstr>
      <vt:lpstr>Teen Programs…</vt:lpstr>
      <vt:lpstr>Two More for Teens!</vt:lpstr>
      <vt:lpstr>Attracting Children   </vt:lpstr>
      <vt:lpstr>More for Children</vt:lpstr>
      <vt:lpstr>Questions?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Painless Public Relations for a Strong Future</dc:title>
  <dc:creator>Youthdesk2</dc:creator>
  <cp:lastModifiedBy>Owner</cp:lastModifiedBy>
  <cp:revision>35</cp:revision>
  <dcterms:created xsi:type="dcterms:W3CDTF">2012-04-03T14:00:24Z</dcterms:created>
  <dcterms:modified xsi:type="dcterms:W3CDTF">2014-09-11T19:20:43Z</dcterms:modified>
</cp:coreProperties>
</file>